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4"/>
  </p:notesMasterIdLst>
  <p:sldIdLst>
    <p:sldId id="278" r:id="rId5"/>
    <p:sldId id="295" r:id="rId6"/>
    <p:sldId id="304" r:id="rId7"/>
    <p:sldId id="291" r:id="rId8"/>
    <p:sldId id="292" r:id="rId9"/>
    <p:sldId id="293" r:id="rId10"/>
    <p:sldId id="267" r:id="rId11"/>
    <p:sldId id="285" r:id="rId12"/>
    <p:sldId id="286" r:id="rId13"/>
    <p:sldId id="268" r:id="rId14"/>
    <p:sldId id="284" r:id="rId15"/>
    <p:sldId id="287" r:id="rId16"/>
    <p:sldId id="288" r:id="rId17"/>
    <p:sldId id="271" r:id="rId18"/>
    <p:sldId id="272" r:id="rId19"/>
    <p:sldId id="299" r:id="rId20"/>
    <p:sldId id="305" r:id="rId21"/>
    <p:sldId id="276" r:id="rId22"/>
    <p:sldId id="30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160" d="100"/>
          <a:sy n="160" d="100"/>
        </p:scale>
        <p:origin x="119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B1EF75-28DC-C94C-B4C3-178B498BD4C2}" type="datetimeFigureOut">
              <a:rPr lang="en-US" smtClean="0"/>
              <a:t>6/30/20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EA13B7-35DB-6A4D-B733-0357629D535C}" type="slidenum">
              <a:rPr lang="en-US" smtClean="0"/>
              <a:t>‹#›</a:t>
            </a:fld>
            <a:endParaRPr lang="en-US"/>
          </a:p>
        </p:txBody>
      </p:sp>
    </p:spTree>
    <p:extLst>
      <p:ext uri="{BB962C8B-B14F-4D97-AF65-F5344CB8AC3E}">
        <p14:creationId xmlns:p14="http://schemas.microsoft.com/office/powerpoint/2010/main" val="128682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2</a:t>
            </a:fld>
            <a:endParaRPr lang="en-US"/>
          </a:p>
        </p:txBody>
      </p:sp>
    </p:spTree>
    <p:extLst>
      <p:ext uri="{BB962C8B-B14F-4D97-AF65-F5344CB8AC3E}">
        <p14:creationId xmlns:p14="http://schemas.microsoft.com/office/powerpoint/2010/main" val="3224447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30/06/2020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30/06/2020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478423"/>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Office for National Statistics (ONS) release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19th June but were registered up to 27th June.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31/05/2020 by sex at local level are presented here.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15401138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Tree>
    <p:extLst>
      <p:ext uri="{BB962C8B-B14F-4D97-AF65-F5344CB8AC3E}">
        <p14:creationId xmlns:p14="http://schemas.microsoft.com/office/powerpoint/2010/main" val="1505025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6" y="198311"/>
            <a:ext cx="6906575"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49"/>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nvGraphicFramePr>
        <p:xfrm>
          <a:off x="180923" y="307462"/>
          <a:ext cx="4313237" cy="3768725"/>
        </p:xfrm>
        <a:graphic>
          <a:graphicData uri="http://schemas.openxmlformats.org/drawingml/2006/table">
            <a:tbl>
              <a:tblPr/>
              <a:tblGrid>
                <a:gridCol w="1329825">
                  <a:extLst>
                    <a:ext uri="{9D8B030D-6E8A-4147-A177-3AD203B41FA5}">
                      <a16:colId xmlns:a16="http://schemas.microsoft.com/office/drawing/2014/main" val="3348641187"/>
                    </a:ext>
                  </a:extLst>
                </a:gridCol>
                <a:gridCol w="506912">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145</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65 per 100,000 ESP, 95% CI: 55-76</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324</a:t>
                      </a:r>
                    </a:p>
                  </a:txBody>
                  <a:tcPr marL="9525" marR="9525" marT="9525" marB="0">
                    <a:lnL>
                      <a:noFill/>
                    </a:lnL>
                    <a:lnR>
                      <a:noFill/>
                    </a:lnR>
                    <a:lnT w="12700" cap="flat" cmpd="sng" algn="ctr">
                      <a:noFill/>
                      <a:prstDash val="solid"/>
                      <a:round/>
                      <a:headEnd type="none" w="med" len="med"/>
                      <a:tailEnd type="none" w="med" len="med"/>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40 per 100,000 ESP, 95% CI: 36-44</a:t>
                      </a:r>
                    </a:p>
                  </a:txBody>
                  <a:tcPr marL="9525" marR="9525" marT="9525" marB="0">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38 per 100,000 ESP, 95% CI: 29-48</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 per 100,000 ESP, 95% CI: 4-16</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54-80</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31 per 100,000 ESP, 95% CI: 22-41</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 per 100,000 ESP, 95% CI: 36-54</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587</a:t>
                      </a:r>
                    </a:p>
                  </a:txBody>
                  <a:tcPr marL="9525" marR="9525" marT="9525" marB="0">
                    <a:lnL>
                      <a:noFill/>
                    </a:lnL>
                    <a:lnR>
                      <a:noFill/>
                    </a:lnR>
                    <a:lnT>
                      <a:noFill/>
                    </a:lnT>
                    <a:lnB>
                      <a:noFill/>
                    </a:lnB>
                  </a:tcPr>
                </a:tc>
                <a:tc>
                  <a:txBody>
                    <a:bodyPr/>
                    <a:lstStyle/>
                    <a:p>
                      <a:pPr algn="r" fontAlgn="b"/>
                      <a:r>
                        <a:rPr lang="en-GB" sz="9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54 per 100,000 ESP, 95% CI: 49-58</a:t>
                      </a:r>
                    </a:p>
                  </a:txBody>
                  <a:tcPr marL="9525" marR="9525" marT="9525" marB="0">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35-68</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24 per 100,000 ESP, 95% CI: 18-31</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41 per 100,000 ESP, 95% CI: 32-52</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64-104</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61 per 100,000 ESP, 95% CI: 49-72</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93 per 100,000 ESP, 95% CI: 78-107</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71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49 per 100,000 ESP, 95% CI: 38-61</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6,511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67 per 100,000 ESP, 95% CI: 66-69</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44,359</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82 per 100,000 ESP, 95% CI: 81-83</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8645565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56A812C-9069-DB44-9568-679750A8B92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5"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22947227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9B9BD98-3315-1D4A-B3F9-FC6578E4553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375874"/>
            <a:ext cx="11018843" cy="6357025"/>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504341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32372495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7"/>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1570623" cy="307777"/>
          </a:xfrm>
          <a:prstGeom prst="rect">
            <a:avLst/>
          </a:prstGeom>
          <a:noFill/>
        </p:spPr>
        <p:txBody>
          <a:bodyPr wrap="none" rtlCol="0">
            <a:spAutoFit/>
          </a:bodyPr>
          <a:lstStyle/>
          <a:p>
            <a:r>
              <a:rPr lang="en-US" sz="1400" b="1" dirty="0"/>
              <a:t>Covid-19 mortality</a:t>
            </a:r>
          </a:p>
        </p:txBody>
      </p:sp>
    </p:spTree>
    <p:extLst>
      <p:ext uri="{BB962C8B-B14F-4D97-AF65-F5344CB8AC3E}">
        <p14:creationId xmlns:p14="http://schemas.microsoft.com/office/powerpoint/2010/main" val="1277734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58329" y="2345019"/>
            <a:ext cx="5534803" cy="2818649"/>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252959" cy="307777"/>
          </a:xfrm>
          <a:prstGeom prst="rect">
            <a:avLst/>
          </a:prstGeom>
          <a:noFill/>
        </p:spPr>
        <p:txBody>
          <a:bodyPr wrap="none" rtlCol="0">
            <a:spAutoFit/>
          </a:bodyPr>
          <a:lstStyle/>
          <a:p>
            <a:r>
              <a:rPr lang="en-US" sz="1400" b="1" dirty="0"/>
              <a:t>All cause mortality; East Sussex; week ending 19</a:t>
            </a:r>
            <a:r>
              <a:rPr lang="en-US" sz="1400" b="1" baseline="30000" dirty="0"/>
              <a:t>th</a:t>
            </a:r>
            <a:r>
              <a:rPr lang="en-US" sz="1400" b="1" dirty="0"/>
              <a:t> June</a:t>
            </a:r>
          </a:p>
        </p:txBody>
      </p:sp>
      <p:pic>
        <p:nvPicPr>
          <p:cNvPr id="8" name="Picture 7">
            <a:extLst>
              <a:ext uri="{FF2B5EF4-FFF2-40B4-BE49-F238E27FC236}">
                <a16:creationId xmlns:a16="http://schemas.microsoft.com/office/drawing/2014/main" id="{A8BC4978-92E9-8247-9685-65E8C6C9C38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58329" y="297018"/>
            <a:ext cx="5534800" cy="2049926"/>
          </a:xfrm>
          <a:prstGeom prst="rect">
            <a:avLst/>
          </a:prstGeom>
        </p:spPr>
      </p:pic>
      <p:graphicFrame>
        <p:nvGraphicFramePr>
          <p:cNvPr id="9" name="Table 8">
            <a:extLst>
              <a:ext uri="{FF2B5EF4-FFF2-40B4-BE49-F238E27FC236}">
                <a16:creationId xmlns:a16="http://schemas.microsoft.com/office/drawing/2014/main" id="{B7146101-DC6C-EB41-8C4E-4071F160C26B}"/>
              </a:ext>
            </a:extLst>
          </p:cNvPr>
          <p:cNvGraphicFramePr>
            <a:graphicFrameLocks noGrp="1"/>
          </p:cNvGraphicFramePr>
          <p:nvPr>
            <p:extLst>
              <p:ext uri="{D42A27DB-BD31-4B8C-83A1-F6EECF244321}">
                <p14:modId xmlns:p14="http://schemas.microsoft.com/office/powerpoint/2010/main" val="54608073"/>
              </p:ext>
            </p:extLst>
          </p:nvPr>
        </p:nvGraphicFramePr>
        <p:xfrm>
          <a:off x="323205" y="5267669"/>
          <a:ext cx="11405098" cy="1440327"/>
        </p:xfrm>
        <a:graphic>
          <a:graphicData uri="http://schemas.openxmlformats.org/drawingml/2006/table">
            <a:tbl>
              <a:tblPr/>
              <a:tblGrid>
                <a:gridCol w="577473">
                  <a:extLst>
                    <a:ext uri="{9D8B030D-6E8A-4147-A177-3AD203B41FA5}">
                      <a16:colId xmlns:a16="http://schemas.microsoft.com/office/drawing/2014/main" val="1998575075"/>
                    </a:ext>
                  </a:extLst>
                </a:gridCol>
                <a:gridCol w="433105">
                  <a:extLst>
                    <a:ext uri="{9D8B030D-6E8A-4147-A177-3AD203B41FA5}">
                      <a16:colId xmlns:a16="http://schemas.microsoft.com/office/drawing/2014/main" val="4082139058"/>
                    </a:ext>
                  </a:extLst>
                </a:gridCol>
                <a:gridCol w="433105">
                  <a:extLst>
                    <a:ext uri="{9D8B030D-6E8A-4147-A177-3AD203B41FA5}">
                      <a16:colId xmlns:a16="http://schemas.microsoft.com/office/drawing/2014/main" val="1877115370"/>
                    </a:ext>
                  </a:extLst>
                </a:gridCol>
                <a:gridCol w="433105">
                  <a:extLst>
                    <a:ext uri="{9D8B030D-6E8A-4147-A177-3AD203B41FA5}">
                      <a16:colId xmlns:a16="http://schemas.microsoft.com/office/drawing/2014/main" val="696609331"/>
                    </a:ext>
                  </a:extLst>
                </a:gridCol>
                <a:gridCol w="433105">
                  <a:extLst>
                    <a:ext uri="{9D8B030D-6E8A-4147-A177-3AD203B41FA5}">
                      <a16:colId xmlns:a16="http://schemas.microsoft.com/office/drawing/2014/main" val="945435690"/>
                    </a:ext>
                  </a:extLst>
                </a:gridCol>
                <a:gridCol w="433105">
                  <a:extLst>
                    <a:ext uri="{9D8B030D-6E8A-4147-A177-3AD203B41FA5}">
                      <a16:colId xmlns:a16="http://schemas.microsoft.com/office/drawing/2014/main" val="4099392816"/>
                    </a:ext>
                  </a:extLst>
                </a:gridCol>
                <a:gridCol w="433105">
                  <a:extLst>
                    <a:ext uri="{9D8B030D-6E8A-4147-A177-3AD203B41FA5}">
                      <a16:colId xmlns:a16="http://schemas.microsoft.com/office/drawing/2014/main" val="2492613715"/>
                    </a:ext>
                  </a:extLst>
                </a:gridCol>
                <a:gridCol w="433105">
                  <a:extLst>
                    <a:ext uri="{9D8B030D-6E8A-4147-A177-3AD203B41FA5}">
                      <a16:colId xmlns:a16="http://schemas.microsoft.com/office/drawing/2014/main" val="4065020466"/>
                    </a:ext>
                  </a:extLst>
                </a:gridCol>
                <a:gridCol w="433105">
                  <a:extLst>
                    <a:ext uri="{9D8B030D-6E8A-4147-A177-3AD203B41FA5}">
                      <a16:colId xmlns:a16="http://schemas.microsoft.com/office/drawing/2014/main" val="1865002551"/>
                    </a:ext>
                  </a:extLst>
                </a:gridCol>
                <a:gridCol w="433105">
                  <a:extLst>
                    <a:ext uri="{9D8B030D-6E8A-4147-A177-3AD203B41FA5}">
                      <a16:colId xmlns:a16="http://schemas.microsoft.com/office/drawing/2014/main" val="3813846355"/>
                    </a:ext>
                  </a:extLst>
                </a:gridCol>
                <a:gridCol w="433105">
                  <a:extLst>
                    <a:ext uri="{9D8B030D-6E8A-4147-A177-3AD203B41FA5}">
                      <a16:colId xmlns:a16="http://schemas.microsoft.com/office/drawing/2014/main" val="234630756"/>
                    </a:ext>
                  </a:extLst>
                </a:gridCol>
                <a:gridCol w="433105">
                  <a:extLst>
                    <a:ext uri="{9D8B030D-6E8A-4147-A177-3AD203B41FA5}">
                      <a16:colId xmlns:a16="http://schemas.microsoft.com/office/drawing/2014/main" val="3725478471"/>
                    </a:ext>
                  </a:extLst>
                </a:gridCol>
                <a:gridCol w="433105">
                  <a:extLst>
                    <a:ext uri="{9D8B030D-6E8A-4147-A177-3AD203B41FA5}">
                      <a16:colId xmlns:a16="http://schemas.microsoft.com/office/drawing/2014/main" val="2828013913"/>
                    </a:ext>
                  </a:extLst>
                </a:gridCol>
                <a:gridCol w="433105">
                  <a:extLst>
                    <a:ext uri="{9D8B030D-6E8A-4147-A177-3AD203B41FA5}">
                      <a16:colId xmlns:a16="http://schemas.microsoft.com/office/drawing/2014/main" val="2637868432"/>
                    </a:ext>
                  </a:extLst>
                </a:gridCol>
                <a:gridCol w="433105">
                  <a:extLst>
                    <a:ext uri="{9D8B030D-6E8A-4147-A177-3AD203B41FA5}">
                      <a16:colId xmlns:a16="http://schemas.microsoft.com/office/drawing/2014/main" val="1956483777"/>
                    </a:ext>
                  </a:extLst>
                </a:gridCol>
                <a:gridCol w="433105">
                  <a:extLst>
                    <a:ext uri="{9D8B030D-6E8A-4147-A177-3AD203B41FA5}">
                      <a16:colId xmlns:a16="http://schemas.microsoft.com/office/drawing/2014/main" val="1653521048"/>
                    </a:ext>
                  </a:extLst>
                </a:gridCol>
                <a:gridCol w="433105">
                  <a:extLst>
                    <a:ext uri="{9D8B030D-6E8A-4147-A177-3AD203B41FA5}">
                      <a16:colId xmlns:a16="http://schemas.microsoft.com/office/drawing/2014/main" val="2665635879"/>
                    </a:ext>
                  </a:extLst>
                </a:gridCol>
                <a:gridCol w="433105">
                  <a:extLst>
                    <a:ext uri="{9D8B030D-6E8A-4147-A177-3AD203B41FA5}">
                      <a16:colId xmlns:a16="http://schemas.microsoft.com/office/drawing/2014/main" val="2210826613"/>
                    </a:ext>
                  </a:extLst>
                </a:gridCol>
                <a:gridCol w="433105">
                  <a:extLst>
                    <a:ext uri="{9D8B030D-6E8A-4147-A177-3AD203B41FA5}">
                      <a16:colId xmlns:a16="http://schemas.microsoft.com/office/drawing/2014/main" val="1066874851"/>
                    </a:ext>
                  </a:extLst>
                </a:gridCol>
                <a:gridCol w="433105">
                  <a:extLst>
                    <a:ext uri="{9D8B030D-6E8A-4147-A177-3AD203B41FA5}">
                      <a16:colId xmlns:a16="http://schemas.microsoft.com/office/drawing/2014/main" val="1570344299"/>
                    </a:ext>
                  </a:extLst>
                </a:gridCol>
                <a:gridCol w="433105">
                  <a:extLst>
                    <a:ext uri="{9D8B030D-6E8A-4147-A177-3AD203B41FA5}">
                      <a16:colId xmlns:a16="http://schemas.microsoft.com/office/drawing/2014/main" val="3799185299"/>
                    </a:ext>
                  </a:extLst>
                </a:gridCol>
                <a:gridCol w="433105">
                  <a:extLst>
                    <a:ext uri="{9D8B030D-6E8A-4147-A177-3AD203B41FA5}">
                      <a16:colId xmlns:a16="http://schemas.microsoft.com/office/drawing/2014/main" val="577733187"/>
                    </a:ext>
                  </a:extLst>
                </a:gridCol>
                <a:gridCol w="433105">
                  <a:extLst>
                    <a:ext uri="{9D8B030D-6E8A-4147-A177-3AD203B41FA5}">
                      <a16:colId xmlns:a16="http://schemas.microsoft.com/office/drawing/2014/main" val="2851271479"/>
                    </a:ext>
                  </a:extLst>
                </a:gridCol>
                <a:gridCol w="433105">
                  <a:extLst>
                    <a:ext uri="{9D8B030D-6E8A-4147-A177-3AD203B41FA5}">
                      <a16:colId xmlns:a16="http://schemas.microsoft.com/office/drawing/2014/main" val="4173096911"/>
                    </a:ext>
                  </a:extLst>
                </a:gridCol>
                <a:gridCol w="433105">
                  <a:extLst>
                    <a:ext uri="{9D8B030D-6E8A-4147-A177-3AD203B41FA5}">
                      <a16:colId xmlns:a16="http://schemas.microsoft.com/office/drawing/2014/main" val="594334483"/>
                    </a:ext>
                  </a:extLst>
                </a:gridCol>
                <a:gridCol w="433105">
                  <a:extLst>
                    <a:ext uri="{9D8B030D-6E8A-4147-A177-3AD203B41FA5}">
                      <a16:colId xmlns:a16="http://schemas.microsoft.com/office/drawing/2014/main" val="3945299037"/>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5</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12</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Jun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22.2%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19.0%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22.7%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17.2%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31.0%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27.8%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18.9%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35.6%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46.7%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37.6%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27.8%</a:t>
                      </a: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35.9%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44.4%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41.2%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29.1%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23.3%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25.4%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28.9%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30.1%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32.8%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33.9%</a:t>
                      </a: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8.3%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7.6%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6.1%</a:t>
                      </a: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0.5%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9135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27</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15246" cy="307777"/>
          </a:xfrm>
          <a:prstGeom prst="rect">
            <a:avLst/>
          </a:prstGeom>
          <a:noFill/>
        </p:spPr>
        <p:txBody>
          <a:bodyPr wrap="none" rtlCol="0">
            <a:spAutoFit/>
          </a:bodyPr>
          <a:lstStyle/>
          <a:p>
            <a:r>
              <a:rPr lang="en-US" sz="1400" b="1" dirty="0"/>
              <a:t>Crude rate of Covid-19 mortality in Care Homes; to week ending 19/06/2020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0242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12th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19th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26.1 (19.7-33.9)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 (15.8-21.8)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27.8 (24.7-31.2)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-42.9%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 (21.9-26.2)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14,055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30.8 (30.3-31.3)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
        <p:nvSpPr>
          <p:cNvPr id="8" name="TextBox 7">
            <a:extLst>
              <a:ext uri="{FF2B5EF4-FFF2-40B4-BE49-F238E27FC236}">
                <a16:creationId xmlns:a16="http://schemas.microsoft.com/office/drawing/2014/main" id="{BB693E2E-AF77-8142-8812-30390613EBBA}"/>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841CE0B7-38DF-6948-B1FF-4CACF001BDAA}"/>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D1BFC7EA-81D5-4742-93CA-2BDB9C4B6F98}"/>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EB8C2DA1-3341-E64B-8F0D-7F61DA92159B}"/>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7017464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on 19th June.</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26th June there have been 142 Covid-19 deaths notified to Care Quality Commission from East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25.6% of the 555 deaths notified to CQC between 10th April and 26th June.</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748899" cy="307777"/>
          </a:xfrm>
          <a:prstGeom prst="rect">
            <a:avLst/>
          </a:prstGeom>
          <a:noFill/>
        </p:spPr>
        <p:txBody>
          <a:bodyPr wrap="none" rtlCol="0">
            <a:spAutoFit/>
          </a:bodyPr>
          <a:lstStyle/>
          <a:p>
            <a:r>
              <a:rPr lang="en-US" sz="1400" b="1" dirty="0"/>
              <a:t>Daily care home deaths notified to the Care Quality Commission; East Sussex 26/06/2020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7" y="3683000"/>
            <a:ext cx="6773326" cy="3174996"/>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7" y="508001"/>
            <a:ext cx="6773326" cy="3174996"/>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28/06/2020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490149"/>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359816">
                  <a:extLst>
                    <a:ext uri="{9D8B030D-6E8A-4147-A177-3AD203B41FA5}">
                      <a16:colId xmlns:a16="http://schemas.microsoft.com/office/drawing/2014/main" val="2741019677"/>
                    </a:ext>
                  </a:extLst>
                </a:gridCol>
                <a:gridCol w="373711">
                  <a:extLst>
                    <a:ext uri="{9D8B030D-6E8A-4147-A177-3AD203B41FA5}">
                      <a16:colId xmlns:a16="http://schemas.microsoft.com/office/drawing/2014/main" val="3285910510"/>
                    </a:ext>
                  </a:extLst>
                </a:gridCol>
                <a:gridCol w="469127">
                  <a:extLst>
                    <a:ext uri="{9D8B030D-6E8A-4147-A177-3AD203B41FA5}">
                      <a16:colId xmlns:a16="http://schemas.microsoft.com/office/drawing/2014/main" val="2084136325"/>
                    </a:ext>
                  </a:extLst>
                </a:gridCol>
                <a:gridCol w="43777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15th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16th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17th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18th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19th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20th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21st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22nd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23rd </a:t>
                      </a:r>
                    </a:p>
                    <a:p>
                      <a:pPr algn="r" fontAlgn="b"/>
                      <a:r>
                        <a:rPr lang="en-GB" sz="900" b="1" i="0" u="none" strike="noStrike" dirty="0">
                          <a:solidFill>
                            <a:srgbClr val="000000"/>
                          </a:solidFill>
                          <a:effectLst/>
                          <a:latin typeface="Calibri" panose="020F0502020204030204" pitchFamily="34" charset="0"/>
                        </a:rPr>
                        <a:t>Jun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24th </a:t>
                      </a:r>
                    </a:p>
                    <a:p>
                      <a:pPr algn="r" fontAlgn="b"/>
                      <a:r>
                        <a:rPr lang="en-GB" sz="900" b="1" i="0" u="none" strike="noStrike" dirty="0">
                          <a:solidFill>
                            <a:srgbClr val="000000"/>
                          </a:solidFill>
                          <a:effectLst/>
                          <a:latin typeface="Calibri" panose="020F0502020204030204" pitchFamily="34" charset="0"/>
                        </a:rPr>
                        <a:t>Jun </a:t>
                      </a:r>
                    </a:p>
                    <a:p>
                      <a:pPr algn="r" fontAlgn="b"/>
                      <a:r>
                        <a:rPr lang="en-GB" sz="900" b="1" i="0" u="none" strike="noStrike" dirty="0">
                          <a:solidFill>
                            <a:srgbClr val="000000"/>
                          </a:solidFill>
                          <a:effectLst/>
                          <a:latin typeface="Calibri" panose="020F0502020204030204" pitchFamily="34" charset="0"/>
                        </a:rPr>
                        <a:t>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25th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26th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27th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28th Jun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169706">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144</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26.9 per 100,000 (22.7-31.6)</a:t>
                      </a: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166977">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87</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23.8 per 100,000 (19.1-29.4)</a:t>
                      </a:r>
                    </a:p>
                  </a:txBody>
                  <a:tcPr marL="9525" marR="9525" marT="9525" marB="0" anchor="b">
                    <a:lnL>
                      <a:noFill/>
                    </a:lnL>
                    <a:lnR>
                      <a:noFill/>
                    </a:lnR>
                    <a:lnT>
                      <a:noFill/>
                    </a:lnT>
                    <a:lnB>
                      <a:noFill/>
                    </a:lnB>
                  </a:tcPr>
                </a:tc>
                <a:extLst>
                  <a:ext uri="{0D108BD9-81ED-4DB2-BD59-A6C34878D82A}">
                    <a16:rowId xmlns:a16="http://schemas.microsoft.com/office/drawing/2014/main" val="2823211010"/>
                  </a:ext>
                </a:extLst>
              </a:tr>
              <a:tr h="166977">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256</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67 per 100,000 (59-75.7)</a:t>
                      </a:r>
                    </a:p>
                  </a:txBody>
                  <a:tcPr marL="9525" marR="9525" marT="9525" marB="0" anchor="b">
                    <a:lnL>
                      <a:noFill/>
                    </a:lnL>
                    <a:lnR>
                      <a:noFill/>
                    </a:lnR>
                    <a:lnT>
                      <a:noFill/>
                    </a:lnT>
                    <a:lnB>
                      <a:noFill/>
                    </a:lnB>
                  </a:tcPr>
                </a:tc>
                <a:extLst>
                  <a:ext uri="{0D108BD9-81ED-4DB2-BD59-A6C34878D82A}">
                    <a16:rowId xmlns:a16="http://schemas.microsoft.com/office/drawing/2014/main" val="2892782944"/>
                  </a:ext>
                </a:extLst>
              </a:tr>
              <a:tr h="190832">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18</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a:noFill/>
                    </a:lnB>
                  </a:tcPr>
                </a:tc>
                <a:extLst>
                  <a:ext uri="{0D108BD9-81ED-4DB2-BD59-A6C34878D82A}">
                    <a16:rowId xmlns:a16="http://schemas.microsoft.com/office/drawing/2014/main" val="3216640812"/>
                  </a:ext>
                </a:extLst>
              </a:tr>
              <a:tr h="1590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nchor="b">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112</a:t>
                      </a:r>
                    </a:p>
                  </a:txBody>
                  <a:tcPr marL="9525" marR="9525" marT="9525" marB="0" anchor="b">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23.5 per 100,000 (19.3-28.3)</a:t>
                      </a:r>
                    </a:p>
                  </a:txBody>
                  <a:tcPr marL="9525" marR="9525" marT="9525" marB="0" anchor="b">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38</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40</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47</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22</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28,671</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5" y="657361"/>
            <a:ext cx="6556193" cy="3338801"/>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78537" y="5867488"/>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28/06/2020</a:t>
            </a:r>
          </a:p>
        </p:txBody>
      </p:sp>
    </p:spTree>
    <p:extLst>
      <p:ext uri="{BB962C8B-B14F-4D97-AF65-F5344CB8AC3E}">
        <p14:creationId xmlns:p14="http://schemas.microsoft.com/office/powerpoint/2010/main" val="2926788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Deaths by Date of Occurrence</a:t>
            </a:r>
            <a:endParaRPr lang="en-GB"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extLst>
              <p:ext uri="{D42A27DB-BD31-4B8C-83A1-F6EECF244321}">
                <p14:modId xmlns:p14="http://schemas.microsoft.com/office/powerpoint/2010/main" val="2799931197"/>
              </p:ext>
            </p:extLst>
          </p:nvPr>
        </p:nvGraphicFramePr>
        <p:xfrm>
          <a:off x="377687" y="866741"/>
          <a:ext cx="11519993" cy="5444407"/>
        </p:xfrm>
        <a:graphic>
          <a:graphicData uri="http://schemas.openxmlformats.org/drawingml/2006/table">
            <a:tbl>
              <a:tblPr/>
              <a:tblGrid>
                <a:gridCol w="933268">
                  <a:extLst>
                    <a:ext uri="{9D8B030D-6E8A-4147-A177-3AD203B41FA5}">
                      <a16:colId xmlns:a16="http://schemas.microsoft.com/office/drawing/2014/main" val="914011533"/>
                    </a:ext>
                  </a:extLst>
                </a:gridCol>
                <a:gridCol w="423469">
                  <a:extLst>
                    <a:ext uri="{9D8B030D-6E8A-4147-A177-3AD203B41FA5}">
                      <a16:colId xmlns:a16="http://schemas.microsoft.com/office/drawing/2014/main" val="1234676251"/>
                    </a:ext>
                  </a:extLst>
                </a:gridCol>
                <a:gridCol w="423469">
                  <a:extLst>
                    <a:ext uri="{9D8B030D-6E8A-4147-A177-3AD203B41FA5}">
                      <a16:colId xmlns:a16="http://schemas.microsoft.com/office/drawing/2014/main" val="4290614221"/>
                    </a:ext>
                  </a:extLst>
                </a:gridCol>
                <a:gridCol w="423469">
                  <a:extLst>
                    <a:ext uri="{9D8B030D-6E8A-4147-A177-3AD203B41FA5}">
                      <a16:colId xmlns:a16="http://schemas.microsoft.com/office/drawing/2014/main" val="3570678717"/>
                    </a:ext>
                  </a:extLst>
                </a:gridCol>
                <a:gridCol w="423469">
                  <a:extLst>
                    <a:ext uri="{9D8B030D-6E8A-4147-A177-3AD203B41FA5}">
                      <a16:colId xmlns:a16="http://schemas.microsoft.com/office/drawing/2014/main" val="3557013875"/>
                    </a:ext>
                  </a:extLst>
                </a:gridCol>
                <a:gridCol w="423469">
                  <a:extLst>
                    <a:ext uri="{9D8B030D-6E8A-4147-A177-3AD203B41FA5}">
                      <a16:colId xmlns:a16="http://schemas.microsoft.com/office/drawing/2014/main" val="3143303423"/>
                    </a:ext>
                  </a:extLst>
                </a:gridCol>
                <a:gridCol w="423469">
                  <a:extLst>
                    <a:ext uri="{9D8B030D-6E8A-4147-A177-3AD203B41FA5}">
                      <a16:colId xmlns:a16="http://schemas.microsoft.com/office/drawing/2014/main" val="811113895"/>
                    </a:ext>
                  </a:extLst>
                </a:gridCol>
                <a:gridCol w="423469">
                  <a:extLst>
                    <a:ext uri="{9D8B030D-6E8A-4147-A177-3AD203B41FA5}">
                      <a16:colId xmlns:a16="http://schemas.microsoft.com/office/drawing/2014/main" val="3260015052"/>
                    </a:ext>
                  </a:extLst>
                </a:gridCol>
                <a:gridCol w="423469">
                  <a:extLst>
                    <a:ext uri="{9D8B030D-6E8A-4147-A177-3AD203B41FA5}">
                      <a16:colId xmlns:a16="http://schemas.microsoft.com/office/drawing/2014/main" val="3530290400"/>
                    </a:ext>
                  </a:extLst>
                </a:gridCol>
                <a:gridCol w="423469">
                  <a:extLst>
                    <a:ext uri="{9D8B030D-6E8A-4147-A177-3AD203B41FA5}">
                      <a16:colId xmlns:a16="http://schemas.microsoft.com/office/drawing/2014/main" val="1016590592"/>
                    </a:ext>
                  </a:extLst>
                </a:gridCol>
                <a:gridCol w="423469">
                  <a:extLst>
                    <a:ext uri="{9D8B030D-6E8A-4147-A177-3AD203B41FA5}">
                      <a16:colId xmlns:a16="http://schemas.microsoft.com/office/drawing/2014/main" val="845157241"/>
                    </a:ext>
                  </a:extLst>
                </a:gridCol>
                <a:gridCol w="423469">
                  <a:extLst>
                    <a:ext uri="{9D8B030D-6E8A-4147-A177-3AD203B41FA5}">
                      <a16:colId xmlns:a16="http://schemas.microsoft.com/office/drawing/2014/main" val="2611672487"/>
                    </a:ext>
                  </a:extLst>
                </a:gridCol>
                <a:gridCol w="423469">
                  <a:extLst>
                    <a:ext uri="{9D8B030D-6E8A-4147-A177-3AD203B41FA5}">
                      <a16:colId xmlns:a16="http://schemas.microsoft.com/office/drawing/2014/main" val="3459487358"/>
                    </a:ext>
                  </a:extLst>
                </a:gridCol>
                <a:gridCol w="423469">
                  <a:extLst>
                    <a:ext uri="{9D8B030D-6E8A-4147-A177-3AD203B41FA5}">
                      <a16:colId xmlns:a16="http://schemas.microsoft.com/office/drawing/2014/main" val="2298555161"/>
                    </a:ext>
                  </a:extLst>
                </a:gridCol>
                <a:gridCol w="423469">
                  <a:extLst>
                    <a:ext uri="{9D8B030D-6E8A-4147-A177-3AD203B41FA5}">
                      <a16:colId xmlns:a16="http://schemas.microsoft.com/office/drawing/2014/main" val="1233904622"/>
                    </a:ext>
                  </a:extLst>
                </a:gridCol>
                <a:gridCol w="423469">
                  <a:extLst>
                    <a:ext uri="{9D8B030D-6E8A-4147-A177-3AD203B41FA5}">
                      <a16:colId xmlns:a16="http://schemas.microsoft.com/office/drawing/2014/main" val="1647108581"/>
                    </a:ext>
                  </a:extLst>
                </a:gridCol>
                <a:gridCol w="423469">
                  <a:extLst>
                    <a:ext uri="{9D8B030D-6E8A-4147-A177-3AD203B41FA5}">
                      <a16:colId xmlns:a16="http://schemas.microsoft.com/office/drawing/2014/main" val="4131586401"/>
                    </a:ext>
                  </a:extLst>
                </a:gridCol>
                <a:gridCol w="423469">
                  <a:extLst>
                    <a:ext uri="{9D8B030D-6E8A-4147-A177-3AD203B41FA5}">
                      <a16:colId xmlns:a16="http://schemas.microsoft.com/office/drawing/2014/main" val="3701799912"/>
                    </a:ext>
                  </a:extLst>
                </a:gridCol>
                <a:gridCol w="423469">
                  <a:extLst>
                    <a:ext uri="{9D8B030D-6E8A-4147-A177-3AD203B41FA5}">
                      <a16:colId xmlns:a16="http://schemas.microsoft.com/office/drawing/2014/main" val="43166036"/>
                    </a:ext>
                  </a:extLst>
                </a:gridCol>
                <a:gridCol w="423469">
                  <a:extLst>
                    <a:ext uri="{9D8B030D-6E8A-4147-A177-3AD203B41FA5}">
                      <a16:colId xmlns:a16="http://schemas.microsoft.com/office/drawing/2014/main" val="2252693503"/>
                    </a:ext>
                  </a:extLst>
                </a:gridCol>
                <a:gridCol w="423469">
                  <a:extLst>
                    <a:ext uri="{9D8B030D-6E8A-4147-A177-3AD203B41FA5}">
                      <a16:colId xmlns:a16="http://schemas.microsoft.com/office/drawing/2014/main" val="2937568516"/>
                    </a:ext>
                  </a:extLst>
                </a:gridCol>
                <a:gridCol w="423469">
                  <a:extLst>
                    <a:ext uri="{9D8B030D-6E8A-4147-A177-3AD203B41FA5}">
                      <a16:colId xmlns:a16="http://schemas.microsoft.com/office/drawing/2014/main" val="1943748713"/>
                    </a:ext>
                  </a:extLst>
                </a:gridCol>
                <a:gridCol w="423469">
                  <a:extLst>
                    <a:ext uri="{9D8B030D-6E8A-4147-A177-3AD203B41FA5}">
                      <a16:colId xmlns:a16="http://schemas.microsoft.com/office/drawing/2014/main" val="1603286018"/>
                    </a:ext>
                  </a:extLst>
                </a:gridCol>
                <a:gridCol w="423469">
                  <a:extLst>
                    <a:ext uri="{9D8B030D-6E8A-4147-A177-3AD203B41FA5}">
                      <a16:colId xmlns:a16="http://schemas.microsoft.com/office/drawing/2014/main" val="1306586795"/>
                    </a:ext>
                  </a:extLst>
                </a:gridCol>
                <a:gridCol w="423469">
                  <a:extLst>
                    <a:ext uri="{9D8B030D-6E8A-4147-A177-3AD203B41FA5}">
                      <a16:colId xmlns:a16="http://schemas.microsoft.com/office/drawing/2014/main" val="177939970"/>
                    </a:ext>
                  </a:extLst>
                </a:gridCol>
                <a:gridCol w="423469">
                  <a:extLst>
                    <a:ext uri="{9D8B030D-6E8A-4147-A177-3AD203B41FA5}">
                      <a16:colId xmlns:a16="http://schemas.microsoft.com/office/drawing/2014/main" val="995822224"/>
                    </a:ext>
                  </a:extLst>
                </a:gridCol>
              </a:tblGrid>
              <a:tr h="248874">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5">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6060">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19th</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9046336"/>
                  </a:ext>
                </a:extLst>
              </a:tr>
              <a:tr h="248874">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1682018"/>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15116283"/>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5853072"/>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355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439</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536</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565</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581</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492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390</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292</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293</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297</a:t>
                      </a:r>
                    </a:p>
                  </a:txBody>
                  <a:tcPr marL="9525" marR="9525" marT="9525"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5129090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5">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24914">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89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8874">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5">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32231">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3rd Jan</a:t>
                      </a:r>
                    </a:p>
                  </a:txBody>
                  <a:tcPr marL="80703" marR="44703" marT="8703" marB="0">
                    <a:lnL w="6350" cap="flat" cmpd="sng" algn="ctr">
                      <a:solidFill>
                        <a:srgbClr val="000000"/>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 Jan</a:t>
                      </a:r>
                    </a:p>
                  </a:txBody>
                  <a:tcPr marL="80703" marR="44703" marT="8703" marB="0">
                    <a:lnL w="6350" cap="flat" cmpd="sng" algn="ctr">
                      <a:solidFill>
                        <a:schemeClr val="tx1"/>
                      </a:solidFill>
                      <a:prstDash val="solid"/>
                      <a:round/>
                      <a:headEnd type="none" w="med" len="med"/>
                      <a:tailEnd type="none" w="med" len="med"/>
                    </a:lnL>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Jan</a:t>
                      </a:r>
                    </a:p>
                  </a:txBody>
                  <a:tcPr marL="80703" marR="44703" marT="8703" marB="0">
                    <a:lnL w="635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31st Jan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7th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14th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21st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28th Feb</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6th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13th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20th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27th Mar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3rd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10th</a:t>
                      </a:r>
                      <a:r>
                        <a:rPr lang="en-GB" sz="1000" b="0" i="0" u="none" strike="noStrike" baseline="30000" dirty="0">
                          <a:solidFill>
                            <a:srgbClr val="000000"/>
                          </a:solidFill>
                          <a:effectLst/>
                          <a:latin typeface="Calibri" panose="020F0502020204030204" pitchFamily="34" charset="0"/>
                        </a:rPr>
                        <a:t> </a:t>
                      </a:r>
                      <a:r>
                        <a:rPr lang="en-GB" sz="1000" b="0" i="0" u="none" strike="noStrike" dirty="0">
                          <a:solidFill>
                            <a:srgbClr val="000000"/>
                          </a:solidFill>
                          <a:effectLst/>
                          <a:latin typeface="Calibri" panose="020F0502020204030204" pitchFamily="34" charset="0"/>
                        </a:rPr>
                        <a:t>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17th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24th Apr</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1st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8th</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15th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22nd 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29th </a:t>
                      </a:r>
                    </a:p>
                    <a:p>
                      <a:pPr algn="ctr" fontAlgn="t"/>
                      <a:r>
                        <a:rPr lang="en-GB" sz="1000" b="0" i="0" u="none" strike="noStrike" dirty="0">
                          <a:solidFill>
                            <a:srgbClr val="000000"/>
                          </a:solidFill>
                          <a:effectLst/>
                          <a:latin typeface="Calibri" panose="020F0502020204030204" pitchFamily="34" charset="0"/>
                        </a:rPr>
                        <a:t>May</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5th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12th </a:t>
                      </a:r>
                    </a:p>
                    <a:p>
                      <a:pPr algn="ctr" fontAlgn="t"/>
                      <a:r>
                        <a:rPr lang="en-GB" sz="1000" b="0" i="0" u="none" strike="noStrike" dirty="0">
                          <a:solidFill>
                            <a:srgbClr val="000000"/>
                          </a:solidFill>
                          <a:effectLst/>
                          <a:latin typeface="Calibri" panose="020F0502020204030204" pitchFamily="34" charset="0"/>
                        </a:rPr>
                        <a:t>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19th Jun</a:t>
                      </a:r>
                    </a:p>
                  </a:txBody>
                  <a:tcPr marL="80703" marR="44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8874">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44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54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8874">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127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8874">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160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151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149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609">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419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378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349</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403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396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365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321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286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266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r>
                        <a:rPr lang="en-GB" sz="1000" b="0" i="0" u="none" strike="noStrike" dirty="0">
                          <a:solidFill>
                            <a:srgbClr val="000000"/>
                          </a:solidFill>
                          <a:effectLst/>
                          <a:latin typeface="Calibri" panose="020F0502020204030204" pitchFamily="34" charset="0"/>
                        </a:rPr>
                        <a:t>283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1384276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 y="289278"/>
            <a:ext cx="6095993" cy="3104440"/>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3" y="289278"/>
            <a:ext cx="6095993" cy="3104440"/>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3" y="3464278"/>
            <a:ext cx="6095993" cy="3104440"/>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3" y="3464278"/>
            <a:ext cx="6095993" cy="3104440"/>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1477222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19/06/2020</a:t>
            </a:r>
          </a:p>
        </p:txBody>
      </p:sp>
      <p:sp>
        <p:nvSpPr>
          <p:cNvPr id="5" name="TextBox 4">
            <a:extLst>
              <a:ext uri="{FF2B5EF4-FFF2-40B4-BE49-F238E27FC236}">
                <a16:creationId xmlns:a16="http://schemas.microsoft.com/office/drawing/2014/main" id="{B09C64CC-B7B0-E34D-9EDA-4936C2BD7DF4}"/>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6" name="TextBox 5">
            <a:extLst>
              <a:ext uri="{FF2B5EF4-FFF2-40B4-BE49-F238E27FC236}">
                <a16:creationId xmlns:a16="http://schemas.microsoft.com/office/drawing/2014/main" id="{BA3E0863-E53D-CC4C-87AF-45A7F6558593}"/>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7" name="TextBox 6">
            <a:extLst>
              <a:ext uri="{FF2B5EF4-FFF2-40B4-BE49-F238E27FC236}">
                <a16:creationId xmlns:a16="http://schemas.microsoft.com/office/drawing/2014/main" id="{1B3D0AC2-5B69-DD41-80B1-0E9F1B7F43C6}"/>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8" name="TextBox 7">
            <a:extLst>
              <a:ext uri="{FF2B5EF4-FFF2-40B4-BE49-F238E27FC236}">
                <a16:creationId xmlns:a16="http://schemas.microsoft.com/office/drawing/2014/main" id="{5E852C7B-16E9-4641-BE05-82CFAFD44C1C}"/>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118244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27</a:t>
            </a:r>
            <a:r>
              <a:rPr lang="en-GB" sz="1200" baseline="30000" dirty="0">
                <a:solidFill>
                  <a:srgbClr val="FF0000"/>
                </a:solidFill>
              </a:rPr>
              <a:t>th</a:t>
            </a:r>
            <a:r>
              <a:rPr lang="en-GB" sz="1200" dirty="0">
                <a:solidFill>
                  <a:srgbClr val="FF0000"/>
                </a:solidFill>
              </a:rPr>
              <a:t> June.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19/06/2020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69862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12th</a:t>
                      </a:r>
                    </a:p>
                    <a:p>
                      <a:pPr algn="r" fontAlgn="t"/>
                      <a:r>
                        <a:rPr lang="en-GB" sz="1050" b="1" i="0" u="none" strike="noStrike" dirty="0">
                          <a:solidFill>
                            <a:srgbClr val="000000"/>
                          </a:solidFill>
                          <a:effectLst/>
                          <a:latin typeface="Calibri" panose="020F0502020204030204" pitchFamily="34" charset="0"/>
                        </a:rPr>
                        <a:t>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19th Jun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0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-33.3%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52.3 (44.3-61.3)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0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347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62.3 (55.9-69.2)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0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-44.4%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617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71.4 (65.9-77.3)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00" b="0" i="0" u="none" strike="noStrike" dirty="0">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1,116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65.2 (61.4-69.1)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864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588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47,127</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83.7 (83-84.5)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
        <p:nvSpPr>
          <p:cNvPr id="8" name="TextBox 7">
            <a:extLst>
              <a:ext uri="{FF2B5EF4-FFF2-40B4-BE49-F238E27FC236}">
                <a16:creationId xmlns:a16="http://schemas.microsoft.com/office/drawing/2014/main" id="{76A6B2F1-DC6D-1E4D-81D5-B3BDA8FBF10B}"/>
              </a:ext>
            </a:extLst>
          </p:cNvPr>
          <p:cNvSpPr txBox="1"/>
          <p:nvPr/>
        </p:nvSpPr>
        <p:spPr>
          <a:xfrm>
            <a:off x="718173" y="1067834"/>
            <a:ext cx="1277914" cy="261610"/>
          </a:xfrm>
          <a:prstGeom prst="rect">
            <a:avLst/>
          </a:prstGeom>
          <a:noFill/>
        </p:spPr>
        <p:txBody>
          <a:bodyPr wrap="none" rtlCol="0">
            <a:spAutoFit/>
          </a:bodyPr>
          <a:lstStyle/>
          <a:p>
            <a:r>
              <a:rPr lang="en-US" sz="1100" dirty="0"/>
              <a:t>Brighton and Hove</a:t>
            </a:r>
          </a:p>
        </p:txBody>
      </p:sp>
      <p:sp>
        <p:nvSpPr>
          <p:cNvPr id="9" name="TextBox 8">
            <a:extLst>
              <a:ext uri="{FF2B5EF4-FFF2-40B4-BE49-F238E27FC236}">
                <a16:creationId xmlns:a16="http://schemas.microsoft.com/office/drawing/2014/main" id="{55D435B3-411D-FA48-8D1D-0A98D85C0AAB}"/>
              </a:ext>
            </a:extLst>
          </p:cNvPr>
          <p:cNvSpPr txBox="1"/>
          <p:nvPr/>
        </p:nvSpPr>
        <p:spPr>
          <a:xfrm>
            <a:off x="718172" y="2007413"/>
            <a:ext cx="849913" cy="261610"/>
          </a:xfrm>
          <a:prstGeom prst="rect">
            <a:avLst/>
          </a:prstGeom>
          <a:noFill/>
        </p:spPr>
        <p:txBody>
          <a:bodyPr wrap="none" rtlCol="0">
            <a:spAutoFit/>
          </a:bodyPr>
          <a:lstStyle/>
          <a:p>
            <a:r>
              <a:rPr lang="en-US" sz="1100" dirty="0"/>
              <a:t>East Sussex</a:t>
            </a:r>
          </a:p>
        </p:txBody>
      </p:sp>
      <p:sp>
        <p:nvSpPr>
          <p:cNvPr id="10" name="TextBox 9">
            <a:extLst>
              <a:ext uri="{FF2B5EF4-FFF2-40B4-BE49-F238E27FC236}">
                <a16:creationId xmlns:a16="http://schemas.microsoft.com/office/drawing/2014/main" id="{5302E579-8CEE-F149-AF51-BA368BA519CF}"/>
              </a:ext>
            </a:extLst>
          </p:cNvPr>
          <p:cNvSpPr txBox="1"/>
          <p:nvPr/>
        </p:nvSpPr>
        <p:spPr>
          <a:xfrm>
            <a:off x="711899" y="3000301"/>
            <a:ext cx="910827" cy="261610"/>
          </a:xfrm>
          <a:prstGeom prst="rect">
            <a:avLst/>
          </a:prstGeom>
          <a:noFill/>
        </p:spPr>
        <p:txBody>
          <a:bodyPr wrap="none" rtlCol="0">
            <a:spAutoFit/>
          </a:bodyPr>
          <a:lstStyle/>
          <a:p>
            <a:r>
              <a:rPr lang="en-US" sz="1100" dirty="0"/>
              <a:t>West Sussex</a:t>
            </a:r>
          </a:p>
        </p:txBody>
      </p:sp>
      <p:sp>
        <p:nvSpPr>
          <p:cNvPr id="11" name="TextBox 10">
            <a:extLst>
              <a:ext uri="{FF2B5EF4-FFF2-40B4-BE49-F238E27FC236}">
                <a16:creationId xmlns:a16="http://schemas.microsoft.com/office/drawing/2014/main" id="{696C89DA-4097-F742-8955-C599863259E2}"/>
              </a:ext>
            </a:extLst>
          </p:cNvPr>
          <p:cNvSpPr txBox="1"/>
          <p:nvPr/>
        </p:nvSpPr>
        <p:spPr>
          <a:xfrm>
            <a:off x="711899" y="3947148"/>
            <a:ext cx="1534394" cy="261610"/>
          </a:xfrm>
          <a:prstGeom prst="rect">
            <a:avLst/>
          </a:prstGeom>
          <a:noFill/>
        </p:spPr>
        <p:txBody>
          <a:bodyPr wrap="none" rtlCol="0">
            <a:spAutoFit/>
          </a:bodyPr>
          <a:lstStyle/>
          <a:p>
            <a:r>
              <a:rPr lang="en-US" sz="1100" dirty="0"/>
              <a:t>Sussex areas combined</a:t>
            </a:r>
          </a:p>
        </p:txBody>
      </p:sp>
    </p:spTree>
    <p:extLst>
      <p:ext uri="{BB962C8B-B14F-4D97-AF65-F5344CB8AC3E}">
        <p14:creationId xmlns:p14="http://schemas.microsoft.com/office/powerpoint/2010/main" val="4258366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1982439"/>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38 deaths </a:t>
                      </a:r>
                    </a:p>
                    <a:p>
                      <a:pPr algn="r" fontAlgn="b"/>
                      <a:r>
                        <a:rPr lang="en-GB" sz="900" b="0" i="0" u="none" strike="noStrike" dirty="0">
                          <a:solidFill>
                            <a:srgbClr val="000000"/>
                          </a:solidFill>
                          <a:effectLst/>
                          <a:latin typeface="Calibri" panose="020F0502020204030204" pitchFamily="34" charset="0"/>
                        </a:rPr>
                        <a:t>(13 per 100,000, </a:t>
                      </a:r>
                    </a:p>
                    <a:p>
                      <a:pPr algn="r" fontAlgn="b"/>
                      <a:r>
                        <a:rPr lang="en-GB" sz="900" b="0" i="0" u="none" strike="noStrike" dirty="0">
                          <a:solidFill>
                            <a:srgbClr val="000000"/>
                          </a:solidFill>
                          <a:effectLst/>
                          <a:latin typeface="Calibri" panose="020F0502020204030204" pitchFamily="34" charset="0"/>
                        </a:rPr>
                        <a:t>95% CI: 9-18)</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2 deaths</a:t>
                      </a:r>
                    </a:p>
                    <a:p>
                      <a:pPr algn="r" fontAlgn="b"/>
                      <a:r>
                        <a:rPr lang="en-GB" sz="900" b="0" i="0" u="none" strike="noStrike" dirty="0">
                          <a:solidFill>
                            <a:srgbClr val="000000"/>
                          </a:solidFill>
                          <a:effectLst/>
                          <a:latin typeface="Calibri" panose="020F0502020204030204" pitchFamily="34" charset="0"/>
                        </a:rPr>
                        <a:t> (1 per 100,000,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9th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1,095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115 deaths </a:t>
                      </a:r>
                    </a:p>
                    <a:p>
                      <a:pPr algn="r" fontAlgn="b"/>
                      <a:r>
                        <a:rPr lang="en-GB" sz="900" b="0" i="0" u="none" strike="noStrike" dirty="0">
                          <a:solidFill>
                            <a:srgbClr val="000000"/>
                          </a:solidFill>
                          <a:effectLst/>
                          <a:latin typeface="Calibri" panose="020F0502020204030204" pitchFamily="34" charset="0"/>
                        </a:rPr>
                        <a:t>(21 per 100,000,</a:t>
                      </a:r>
                    </a:p>
                    <a:p>
                      <a:pPr algn="r" fontAlgn="b"/>
                      <a:r>
                        <a:rPr lang="en-GB" sz="900" b="0" i="0" u="none" strike="noStrike" dirty="0">
                          <a:solidFill>
                            <a:srgbClr val="000000"/>
                          </a:solidFill>
                          <a:effectLst/>
                          <a:latin typeface="Calibri" panose="020F0502020204030204" pitchFamily="34" charset="0"/>
                        </a:rPr>
                        <a:t> 95% CI: 17-25)</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7 deaths </a:t>
                      </a:r>
                    </a:p>
                    <a:p>
                      <a:pPr algn="r" fontAlgn="b"/>
                      <a:r>
                        <a:rPr lang="en-GB" sz="900" b="0" i="0" u="none" strike="noStrike" dirty="0">
                          <a:solidFill>
                            <a:srgbClr val="000000"/>
                          </a:solidFill>
                          <a:effectLst/>
                          <a:latin typeface="Calibri" panose="020F0502020204030204" pitchFamily="34" charset="0"/>
                        </a:rPr>
                        <a:t>(1 per 100,000, 95% CI: 1-3)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3,506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347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144 deaths </a:t>
                      </a:r>
                    </a:p>
                    <a:p>
                      <a:pPr algn="r" fontAlgn="b"/>
                      <a:r>
                        <a:rPr lang="en-GB" sz="900" b="0" i="0" u="none" strike="noStrike" dirty="0">
                          <a:solidFill>
                            <a:srgbClr val="000000"/>
                          </a:solidFill>
                          <a:effectLst/>
                          <a:latin typeface="Calibri" panose="020F0502020204030204" pitchFamily="34" charset="0"/>
                        </a:rPr>
                        <a:t>(17 per 100,000,</a:t>
                      </a:r>
                    </a:p>
                    <a:p>
                      <a:pPr algn="r" fontAlgn="b"/>
                      <a:r>
                        <a:rPr lang="en-GB" sz="900" b="0" i="0" u="none" strike="noStrike" dirty="0">
                          <a:solidFill>
                            <a:srgbClr val="000000"/>
                          </a:solidFill>
                          <a:effectLst/>
                          <a:latin typeface="Calibri" panose="020F0502020204030204" pitchFamily="34" charset="0"/>
                        </a:rPr>
                        <a:t> 95% CI: 14-20)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5 deaths </a:t>
                      </a:r>
                    </a:p>
                    <a:p>
                      <a:pPr algn="r" fontAlgn="b"/>
                      <a:r>
                        <a:rPr lang="en-GB" sz="900" b="0" i="0" u="none" strike="noStrike" dirty="0">
                          <a:solidFill>
                            <a:srgbClr val="000000"/>
                          </a:solidFill>
                          <a:effectLst/>
                          <a:latin typeface="Calibri" panose="020F0502020204030204" pitchFamily="34" charset="0"/>
                        </a:rPr>
                        <a:t>(1 per 100,000,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5,271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12th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11.7%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19/06/2020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2146473"/>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b"/>
                      <a:r>
                        <a:rPr lang="en-GB" sz="900" b="0" i="0" u="none" strike="noStrike" dirty="0">
                          <a:solidFill>
                            <a:srgbClr val="000000"/>
                          </a:solidFill>
                          <a:effectLst/>
                          <a:latin typeface="Calibri" panose="020F0502020204030204" pitchFamily="34" charset="0"/>
                        </a:rPr>
                        <a:t>Brighton and Hove</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15 deaths </a:t>
                      </a:r>
                    </a:p>
                    <a:p>
                      <a:pPr algn="r" fontAlgn="b"/>
                      <a:r>
                        <a:rPr lang="en-GB" sz="900" b="0" i="0" u="none" strike="noStrike" dirty="0">
                          <a:solidFill>
                            <a:srgbClr val="000000"/>
                          </a:solidFill>
                          <a:effectLst/>
                          <a:latin typeface="Calibri" panose="020F0502020204030204" pitchFamily="34" charset="0"/>
                        </a:rPr>
                        <a:t>(7 per 1,000 care home beds, 95% CI: 4-12)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 deaths</a:t>
                      </a:r>
                    </a:p>
                    <a:p>
                      <a:pPr algn="r" fontAlgn="b"/>
                      <a:r>
                        <a:rPr lang="en-GB" sz="900" b="0" i="0" u="none" strike="noStrike" dirty="0">
                          <a:solidFill>
                            <a:srgbClr val="000000"/>
                          </a:solidFill>
                          <a:effectLst/>
                          <a:latin typeface="Calibri" panose="020F0502020204030204" pitchFamily="34" charset="0"/>
                        </a:rPr>
                        <a:t> (0 per 1,000 care home beds, 95% CI: 0-2)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312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17.9%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12th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b"/>
                      <a:r>
                        <a:rPr lang="en-GB" sz="900" b="0" i="0" u="none" strike="noStrike" dirty="0">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32 deaths </a:t>
                      </a:r>
                    </a:p>
                    <a:p>
                      <a:pPr algn="r" fontAlgn="b"/>
                      <a:r>
                        <a:rPr lang="en-GB" sz="900" b="0" i="0" u="none" strike="noStrike" dirty="0">
                          <a:solidFill>
                            <a:srgbClr val="000000"/>
                          </a:solidFill>
                          <a:effectLst/>
                          <a:latin typeface="Calibri" panose="020F0502020204030204" pitchFamily="34" charset="0"/>
                        </a:rPr>
                        <a:t>(4 per 1,000 care home beds, 95% CI: 3-5)</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 death </a:t>
                      </a:r>
                    </a:p>
                    <a:p>
                      <a:pPr algn="r" fontAlgn="b"/>
                      <a:r>
                        <a:rPr lang="en-GB" sz="9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3.1%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1,193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154</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12.9%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b"/>
                      <a:r>
                        <a:rPr lang="en-GB" sz="900" b="0" i="0" u="none" strike="noStrike" dirty="0">
                          <a:solidFill>
                            <a:srgbClr val="000000"/>
                          </a:solidFill>
                          <a:effectLst/>
                          <a:latin typeface="Calibri" panose="020F0502020204030204" pitchFamily="34" charset="0"/>
                        </a:rPr>
                        <a:t>West Sussex</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36 deaths </a:t>
                      </a:r>
                    </a:p>
                    <a:p>
                      <a:pPr algn="r" fontAlgn="b"/>
                      <a:r>
                        <a:rPr lang="en-GB" sz="900" b="0" i="0" u="none" strike="noStrike" dirty="0">
                          <a:solidFill>
                            <a:srgbClr val="000000"/>
                          </a:solidFill>
                          <a:effectLst/>
                          <a:latin typeface="Calibri" panose="020F0502020204030204" pitchFamily="34" charset="0"/>
                        </a:rPr>
                        <a:t>(4 per 1,000 care home beds, 95% CI: 2-5)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3 deaths </a:t>
                      </a:r>
                    </a:p>
                    <a:p>
                      <a:pPr algn="r" fontAlgn="b"/>
                      <a:r>
                        <a:rPr lang="en-GB" sz="900" b="0" i="0" u="none" strike="noStrike" dirty="0">
                          <a:solidFill>
                            <a:srgbClr val="000000"/>
                          </a:solidFill>
                          <a:effectLst/>
                          <a:latin typeface="Calibri" panose="020F0502020204030204" pitchFamily="34" charset="0"/>
                        </a:rPr>
                        <a:t>(0 per 1,000 care home beds, 95% CI: 0-1)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8.3%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1,828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285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15.6%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19/06/2020</a:t>
            </a:r>
          </a:p>
        </p:txBody>
      </p:sp>
    </p:spTree>
    <p:extLst>
      <p:ext uri="{BB962C8B-B14F-4D97-AF65-F5344CB8AC3E}">
        <p14:creationId xmlns:p14="http://schemas.microsoft.com/office/powerpoint/2010/main" val="366242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295343" cy="276999"/>
          </a:xfrm>
          <a:prstGeom prst="rect">
            <a:avLst/>
          </a:prstGeom>
          <a:noFill/>
        </p:spPr>
        <p:txBody>
          <a:bodyPr wrap="none" rtlCol="0">
            <a:spAutoFit/>
          </a:bodyPr>
          <a:lstStyle/>
          <a:p>
            <a:r>
              <a:rPr lang="en-US" sz="1200" b="1" dirty="0"/>
              <a:t>All cause mortality; persons; occurring 01/03/2020 – 31-05-2020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nvGraphicFramePr>
        <p:xfrm>
          <a:off x="180923" y="307462"/>
          <a:ext cx="4313237" cy="3768725"/>
        </p:xfrm>
        <a:graphic>
          <a:graphicData uri="http://schemas.openxmlformats.org/drawingml/2006/table">
            <a:tbl>
              <a:tblPr/>
              <a:tblGrid>
                <a:gridCol w="1131042">
                  <a:extLst>
                    <a:ext uri="{9D8B030D-6E8A-4147-A177-3AD203B41FA5}">
                      <a16:colId xmlns:a16="http://schemas.microsoft.com/office/drawing/2014/main" val="3348641187"/>
                    </a:ext>
                  </a:extLst>
                </a:gridCol>
                <a:gridCol w="705695">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Brighton and Hove</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643</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800" b="1"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291 per 100,000 ESP, 95% CI: 268-314</a:t>
                      </a:r>
                    </a:p>
                  </a:txBody>
                  <a:tcPr marL="9525" marR="9525" marT="9525" marB="0">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1,890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240 per 100,000 ESP, 95% CI: 229-251</a:t>
                      </a:r>
                    </a:p>
                  </a:txBody>
                  <a:tcPr marL="9525" marR="9525" marT="9525" marB="0">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Eastbourne</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348</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226 per 100,000 ESP, 95% CI: 202-251</a:t>
                      </a:r>
                    </a:p>
                  </a:txBody>
                  <a:tcPr marL="9525" marR="9525" marT="9525" marB="0">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Hastings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223-287</a:t>
                      </a:r>
                    </a:p>
                  </a:txBody>
                  <a:tcPr marL="9525" marR="9525" marT="9525" marB="0">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Lewes</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405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271 per 100,000 ESP, 95% CI: 244-297</a:t>
                      </a:r>
                    </a:p>
                  </a:txBody>
                  <a:tcPr marL="9525" marR="9525" marT="9525" marB="0">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Rother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369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225 per 100,000 ESP, 95% CI: 201-248</a:t>
                      </a:r>
                    </a:p>
                  </a:txBody>
                  <a:tcPr marL="9525" marR="9525" marT="9525" marB="0">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Wealden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516</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232 per 100,000 ESP, 95% CI: 212-253</a:t>
                      </a:r>
                    </a:p>
                  </a:txBody>
                  <a:tcPr marL="9525" marR="9525" marT="9525" marB="0">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West Sussex</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2,990</a:t>
                      </a:r>
                    </a:p>
                  </a:txBody>
                  <a:tcPr marL="9525" marR="9525" marT="9525" marB="0">
                    <a:lnL>
                      <a:noFill/>
                    </a:lnL>
                    <a:lnR>
                      <a:noFill/>
                    </a:lnR>
                    <a:lnT>
                      <a:noFill/>
                    </a:lnT>
                    <a:lnB>
                      <a:noFill/>
                    </a:lnB>
                  </a:tcPr>
                </a:tc>
                <a:tc>
                  <a:txBody>
                    <a:bodyPr/>
                    <a:lstStyle/>
                    <a:p>
                      <a:pPr algn="r" fontAlgn="b"/>
                      <a:r>
                        <a:rPr lang="en-GB" sz="800" b="1"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276 per 100,000 ESP, 95% CI: 266-286</a:t>
                      </a:r>
                    </a:p>
                  </a:txBody>
                  <a:tcPr marL="9525" marR="9525" marT="9525" marB="0">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Adur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227</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287 per 100,000 ESP, 95% CI: 250-325</a:t>
                      </a:r>
                    </a:p>
                  </a:txBody>
                  <a:tcPr marL="9525" marR="9525" marT="9525" marB="0">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Arun</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621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 per 100,000 ESP, 95% CI: 235-276</a:t>
                      </a:r>
                    </a:p>
                  </a:txBody>
                  <a:tcPr marL="9525" marR="9525" marT="9525" marB="0">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Chichester</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259 per 100,000 ESP, 95% CI: 235-283</a:t>
                      </a:r>
                    </a:p>
                  </a:txBody>
                  <a:tcPr marL="9525" marR="9525" marT="9525" marB="0">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Crawley</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255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293 per 100,000 ESP, 95% CI: 256-329</a:t>
                      </a:r>
                    </a:p>
                  </a:txBody>
                  <a:tcPr marL="9525" marR="9525" marT="9525" marB="0">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Horsham</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475</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 per 100,000 ESP, 95% CI: 246-295</a:t>
                      </a:r>
                    </a:p>
                  </a:txBody>
                  <a:tcPr marL="9525" marR="9525" marT="9525" marB="0">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Mid Sussex</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519</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304 per 100,000 ESP, 95% CI: 278-331</a:t>
                      </a:r>
                    </a:p>
                  </a:txBody>
                  <a:tcPr marL="9525" marR="9525" marT="9525" marB="0">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Worthing</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422</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295 per 100,000 ESP, 95% CI: 267-324</a:t>
                      </a:r>
                    </a:p>
                  </a:txBody>
                  <a:tcPr marL="9525" marR="9525" marT="9525" marB="0">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South East</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27,021</a:t>
                      </a:r>
                    </a:p>
                  </a:txBody>
                  <a:tcPr marL="9525" marR="9525" marT="9525" marB="0">
                    <a:lnL>
                      <a:noFill/>
                    </a:lnL>
                    <a:lnR>
                      <a:noFill/>
                    </a:lnR>
                    <a:lnT>
                      <a:noFill/>
                    </a:lnT>
                    <a:lnB>
                      <a:noFill/>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280 per 100,000 ESP, 95% CI: 276-283</a:t>
                      </a:r>
                    </a:p>
                  </a:txBody>
                  <a:tcPr marL="9525" marR="9525" marT="9525" marB="0">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England</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a:solidFill>
                            <a:srgbClr val="000000"/>
                          </a:solidFill>
                          <a:effectLst/>
                          <a:latin typeface="Verdana" panose="020B0604030504040204" pitchFamily="34" charset="0"/>
                          <a:ea typeface="Verdana" panose="020B0604030504040204" pitchFamily="34" charset="0"/>
                          <a:cs typeface="Verdana" panose="020B0604030504040204" pitchFamily="34" charset="0"/>
                        </a:rPr>
                        <a:t>170,194</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800" b="0" i="0" u="none" strike="noStrike"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315 per 100,000 ESP, 95% CI: 313-316</a:t>
                      </a:r>
                    </a:p>
                  </a:txBody>
                  <a:tcPr marL="9525" marR="9525" marT="9525" marB="0">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646331"/>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a:t>
            </a:r>
          </a:p>
        </p:txBody>
      </p:sp>
    </p:spTree>
    <p:extLst>
      <p:ext uri="{BB962C8B-B14F-4D97-AF65-F5344CB8AC3E}">
        <p14:creationId xmlns:p14="http://schemas.microsoft.com/office/powerpoint/2010/main" val="7088906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6"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652441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908E1D3-D99F-3B46-B8E8-29EE4E61AF7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375874"/>
            <a:ext cx="11018845" cy="6357026"/>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1576522" cy="307777"/>
          </a:xfrm>
          <a:prstGeom prst="rect">
            <a:avLst/>
          </a:prstGeom>
          <a:noFill/>
        </p:spPr>
        <p:txBody>
          <a:bodyPr wrap="none" rtlCol="0">
            <a:spAutoFit/>
          </a:bodyPr>
          <a:lstStyle/>
          <a:p>
            <a:r>
              <a:rPr lang="en-US" sz="1400" b="1" dirty="0"/>
              <a:t>All cause mortality</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11837112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5D77C8-0A5C-4560-9A5F-4D49EA6C08FC}">
  <ds:schemaRefs>
    <ds:schemaRef ds:uri="http://schemas.microsoft.com/sharepoint/v3/contenttype/forms"/>
  </ds:schemaRefs>
</ds:datastoreItem>
</file>

<file path=customXml/itemProps2.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11919</TotalTime>
  <Words>3678</Words>
  <Application>Microsoft Macintosh PowerPoint</Application>
  <PresentationFormat>Widescreen</PresentationFormat>
  <Paragraphs>1088</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169</cp:revision>
  <dcterms:created xsi:type="dcterms:W3CDTF">2020-04-23T12:41:56Z</dcterms:created>
  <dcterms:modified xsi:type="dcterms:W3CDTF">2020-06-30T09:05:36Z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